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8"/>
  </p:notesMasterIdLst>
  <p:sldIdLst>
    <p:sldId id="258" r:id="rId2"/>
    <p:sldId id="257" r:id="rId3"/>
    <p:sldId id="259" r:id="rId4"/>
    <p:sldId id="260" r:id="rId5"/>
    <p:sldId id="269" r:id="rId6"/>
    <p:sldId id="268" r:id="rId7"/>
    <p:sldId id="261" r:id="rId8"/>
    <p:sldId id="262" r:id="rId9"/>
    <p:sldId id="270" r:id="rId10"/>
    <p:sldId id="271" r:id="rId11"/>
    <p:sldId id="263" r:id="rId12"/>
    <p:sldId id="272" r:id="rId13"/>
    <p:sldId id="264" r:id="rId14"/>
    <p:sldId id="273" r:id="rId15"/>
    <p:sldId id="267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/>
    <p:restoredTop sz="96197"/>
  </p:normalViewPr>
  <p:slideViewPr>
    <p:cSldViewPr snapToGrid="0">
      <p:cViewPr varScale="1">
        <p:scale>
          <a:sx n="106" d="100"/>
          <a:sy n="106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D8AC0-E2B8-5344-AF20-DB0156D518BB}" type="datetimeFigureOut">
              <a:rPr lang="en-GH" smtClean="0"/>
              <a:t>15/06/2023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8AEC7-A45D-3E45-A8BF-4565EB646CBA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22164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47F9638-5918-2C4F-BA8D-70DA8E058ECE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5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5274-BDB2-6A4D-9AFD-308805F1F2FB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04B269-703F-1C4B-91FB-DF50C95FFFE1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7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3B3-B800-CA47-95DE-A4511CC90188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6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A4CA69-56D2-0C4B-ADD1-CC5BE179B056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FBE4-5E7C-6141-AEE7-14CCD59B4187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6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4B49-C09D-7740-A5BF-F4A495121721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80EB3-CC7A-084C-BDDC-395E60C3FC6E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8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25FC-7D1D-604E-8E8B-13E12485D892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4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31DAAE-B295-684F-A2F1-DB516DCF8A54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3F27-5CE5-EF40-BD1C-FACFA61E280E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35BD213-748A-0A47-BF62-61C74CC95292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7C923-0DB2-7A16-6261-42A4E9A23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" t="10112" r="864" b="7126"/>
          <a:stretch/>
        </p:blipFill>
        <p:spPr>
          <a:xfrm>
            <a:off x="0" y="0"/>
            <a:ext cx="12192000" cy="6869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7293D-15A0-FE39-1B8B-A933450346BF}"/>
              </a:ext>
            </a:extLst>
          </p:cNvPr>
          <p:cNvSpPr txBox="1"/>
          <p:nvPr/>
        </p:nvSpPr>
        <p:spPr>
          <a:xfrm>
            <a:off x="540152" y="2290226"/>
            <a:ext cx="1111169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7100" dirty="0"/>
              <a:t>EXTREME ENVIRONMENTS: COLD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7B3D1-ADE2-0AC8-4BCD-E22966EED764}"/>
              </a:ext>
            </a:extLst>
          </p:cNvPr>
          <p:cNvSpPr txBox="1"/>
          <p:nvPr/>
        </p:nvSpPr>
        <p:spPr>
          <a:xfrm>
            <a:off x="639502" y="4567773"/>
            <a:ext cx="6186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3200" dirty="0"/>
              <a:t>GROUP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F88AB-371F-D376-1851-7CFDD900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9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896D-1532-E7AF-5FAA-0449A7F6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7903"/>
            <a:ext cx="11029616" cy="1013800"/>
          </a:xfrm>
        </p:spPr>
        <p:txBody>
          <a:bodyPr>
            <a:noAutofit/>
          </a:bodyPr>
          <a:lstStyle/>
          <a:p>
            <a:r>
              <a:rPr lang="en-GH" sz="4100" dirty="0"/>
              <a:t>WHAT ARE SOME OF THE EXAMPLES OF COLD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C24E-F043-5088-1D8C-DE89EE4F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0229562" cy="3678303"/>
          </a:xfrm>
        </p:spPr>
        <p:txBody>
          <a:bodyPr>
            <a:normAutofit/>
          </a:bodyPr>
          <a:lstStyle/>
          <a:p>
            <a:r>
              <a:rPr lang="en-GB" sz="2600" dirty="0"/>
              <a:t>Arctic tundra</a:t>
            </a:r>
            <a:endParaRPr lang="en-GH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F5F6-EBF2-220A-A345-74B63BF6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18" y="4809833"/>
            <a:ext cx="4912828" cy="1971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A834C-2CB5-5CB7-FD7F-2DC2F996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0" y="1831704"/>
            <a:ext cx="4143583" cy="275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6FA36-3A77-11D9-86E3-5E83056C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3" y="1851505"/>
            <a:ext cx="4355947" cy="2870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121BF-0938-83D0-9431-8C210D1C9924}"/>
              </a:ext>
            </a:extLst>
          </p:cNvPr>
          <p:cNvSpPr txBox="1"/>
          <p:nvPr/>
        </p:nvSpPr>
        <p:spPr>
          <a:xfrm>
            <a:off x="1672542" y="4755080"/>
            <a:ext cx="60998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Arctic tundra </a:t>
            </a:r>
            <a:endParaRPr lang="en-GH" sz="26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C0C84-699A-AB62-C7CD-F21616C68674}"/>
              </a:ext>
            </a:extLst>
          </p:cNvPr>
          <p:cNvSpPr txBox="1"/>
          <p:nvPr/>
        </p:nvSpPr>
        <p:spPr>
          <a:xfrm>
            <a:off x="8723343" y="6412271"/>
            <a:ext cx="60998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Alpine tundra </a:t>
            </a:r>
            <a:endParaRPr lang="en-GH" sz="2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9A11A-888D-0A1B-55FD-BD8196F31E60}"/>
              </a:ext>
            </a:extLst>
          </p:cNvPr>
          <p:cNvSpPr txBox="1"/>
          <p:nvPr/>
        </p:nvSpPr>
        <p:spPr>
          <a:xfrm>
            <a:off x="8623139" y="4643081"/>
            <a:ext cx="74135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600" dirty="0">
                <a:solidFill>
                  <a:schemeClr val="tx2"/>
                </a:solidFill>
              </a:rPr>
              <a:t>Antarctic tundra </a:t>
            </a:r>
            <a:endParaRPr lang="en-GH" sz="26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2EBC8-1655-AB98-1A70-A104EED5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1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CA6A-56B3-CF27-305D-FCD193AD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7903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C</a:t>
            </a:r>
            <a:r>
              <a:rPr lang="en-GH" sz="4400" dirty="0"/>
              <a:t>haracteristics of FAUNA IN COLD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AEF1-1C53-99F8-2F6F-C57D6415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Thick insulating fur or feathers</a:t>
            </a:r>
          </a:p>
          <a:p>
            <a:r>
              <a:rPr lang="en-GB" sz="2800" dirty="0"/>
              <a:t>Reduced body parts</a:t>
            </a:r>
          </a:p>
          <a:p>
            <a:r>
              <a:rPr lang="en-GB" sz="2800" dirty="0"/>
              <a:t>Layered fat deposits</a:t>
            </a:r>
          </a:p>
          <a:p>
            <a:r>
              <a:rPr lang="en-GB" sz="2800" dirty="0"/>
              <a:t>Hibernation</a:t>
            </a:r>
          </a:p>
          <a:p>
            <a:endParaRPr lang="en-GB" sz="2800" dirty="0"/>
          </a:p>
          <a:p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CAC7-DFDA-94FD-8ADA-8CFFC52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6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CA6A-56B3-CF27-305D-FCD193AD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7903"/>
            <a:ext cx="11029616" cy="1013800"/>
          </a:xfrm>
        </p:spPr>
        <p:txBody>
          <a:bodyPr>
            <a:normAutofit/>
          </a:bodyPr>
          <a:lstStyle/>
          <a:p>
            <a:r>
              <a:rPr lang="en-GH" sz="4400" dirty="0"/>
              <a:t>EXAMPLES of FAUNA IN COLD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AEF1-1C53-99F8-2F6F-C57D6415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800" dirty="0"/>
          </a:p>
          <a:p>
            <a:endParaRPr lang="en-GH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646BA-EF24-E048-0328-E641E2F8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59" y="1871158"/>
            <a:ext cx="3706737" cy="246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F122F-2FD3-DC3E-E124-06B4D97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10" y="2071947"/>
            <a:ext cx="4737836" cy="2487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CAF26-54F1-6311-78B1-33735CF0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3" y="4394176"/>
            <a:ext cx="3691230" cy="2463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00DDE-D7AA-EC35-8802-461E670A4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05" y="4389256"/>
            <a:ext cx="3704021" cy="2468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63712D-F81A-A72D-E2EF-627F331C1052}"/>
              </a:ext>
            </a:extLst>
          </p:cNvPr>
          <p:cNvSpPr txBox="1"/>
          <p:nvPr/>
        </p:nvSpPr>
        <p:spPr>
          <a:xfrm>
            <a:off x="287584" y="2100471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Polar bears</a:t>
            </a:r>
            <a:endParaRPr lang="en-GH" sz="24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1867B-66CA-33E6-2F8C-2700156DA4CC}"/>
              </a:ext>
            </a:extLst>
          </p:cNvPr>
          <p:cNvSpPr txBox="1"/>
          <p:nvPr/>
        </p:nvSpPr>
        <p:spPr>
          <a:xfrm>
            <a:off x="4158036" y="553184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B</a:t>
            </a:r>
            <a:r>
              <a:rPr lang="en-GH" sz="2400" dirty="0">
                <a:solidFill>
                  <a:schemeClr val="tx2"/>
                </a:solidFill>
              </a:rPr>
              <a:t>eluga whale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D894D-340E-D77E-A30D-30D6710F51BE}"/>
              </a:ext>
            </a:extLst>
          </p:cNvPr>
          <p:cNvSpPr txBox="1"/>
          <p:nvPr/>
        </p:nvSpPr>
        <p:spPr>
          <a:xfrm>
            <a:off x="5779773" y="2928390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2400" dirty="0">
                <a:solidFill>
                  <a:schemeClr val="tx2"/>
                </a:solidFill>
              </a:rPr>
              <a:t>Penguins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CAB6A-7C11-D508-29EA-31C740DC1361}"/>
              </a:ext>
            </a:extLst>
          </p:cNvPr>
          <p:cNvSpPr txBox="1"/>
          <p:nvPr/>
        </p:nvSpPr>
        <p:spPr>
          <a:xfrm>
            <a:off x="9821118" y="5896734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2400" dirty="0">
                <a:solidFill>
                  <a:schemeClr val="tx2"/>
                </a:solidFill>
              </a:rPr>
              <a:t>Arctic fox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9B394-9890-7182-397E-42B59432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6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EC63-09EA-AF67-4849-9A5F6EC9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94754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C</a:t>
            </a:r>
            <a:r>
              <a:rPr lang="en-GH" sz="4400" dirty="0"/>
              <a:t>haracteristics of FLORA IN COLD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6113-A11D-4C31-11AA-D998F51B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H" sz="2800" dirty="0"/>
              <a:t>Dormancy</a:t>
            </a:r>
          </a:p>
          <a:p>
            <a:r>
              <a:rPr lang="en-GB" sz="2800" dirty="0"/>
              <a:t>Reduced surface area</a:t>
            </a:r>
            <a:r>
              <a:rPr lang="en-GH" sz="2800" dirty="0"/>
              <a:t> </a:t>
            </a:r>
          </a:p>
          <a:p>
            <a:r>
              <a:rPr lang="en-GB" sz="2800" dirty="0"/>
              <a:t>D</a:t>
            </a:r>
            <a:r>
              <a:rPr lang="en-GH" sz="2800" dirty="0"/>
              <a:t>eep root systems </a:t>
            </a:r>
          </a:p>
          <a:p>
            <a:r>
              <a:rPr lang="en-GB" sz="2800" dirty="0"/>
              <a:t>C</a:t>
            </a:r>
            <a:r>
              <a:rPr lang="en-GH" sz="2800" dirty="0"/>
              <a:t>ompact growth forms</a:t>
            </a:r>
          </a:p>
          <a:p>
            <a:r>
              <a:rPr lang="en-GB" sz="2800" dirty="0"/>
              <a:t>Deciduous</a:t>
            </a:r>
            <a:endParaRPr lang="en-GH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85AE7-BC05-D571-A17F-ACC22B35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276" y="2079208"/>
            <a:ext cx="3881185" cy="258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2F20B-EDB5-355E-09C9-05DE7F0F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654" y="3887088"/>
            <a:ext cx="3181447" cy="2933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523A2-7910-C52D-D2DC-D0C768E4FDC3}"/>
              </a:ext>
            </a:extLst>
          </p:cNvPr>
          <p:cNvSpPr txBox="1"/>
          <p:nvPr/>
        </p:nvSpPr>
        <p:spPr>
          <a:xfrm>
            <a:off x="8485461" y="2663478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Conifers</a:t>
            </a:r>
            <a:endParaRPr lang="en-GH" sz="28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63F30-0372-16AC-AD5F-606F470AF8E7}"/>
              </a:ext>
            </a:extLst>
          </p:cNvPr>
          <p:cNvSpPr txBox="1"/>
          <p:nvPr/>
        </p:nvSpPr>
        <p:spPr>
          <a:xfrm>
            <a:off x="6407806" y="5739038"/>
            <a:ext cx="7292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tx2"/>
                </a:solidFill>
              </a:rPr>
              <a:t>Antartic</a:t>
            </a:r>
            <a:r>
              <a:rPr lang="en-GB" sz="2800" dirty="0">
                <a:solidFill>
                  <a:schemeClr val="tx2"/>
                </a:solidFill>
              </a:rPr>
              <a:t> moss</a:t>
            </a:r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329D9-2140-D7B4-270D-02411937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9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EC63-09EA-AF67-4849-9A5F6EC9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604"/>
            <a:ext cx="11029616" cy="1013800"/>
          </a:xfrm>
        </p:spPr>
        <p:txBody>
          <a:bodyPr>
            <a:normAutofit/>
          </a:bodyPr>
          <a:lstStyle/>
          <a:p>
            <a:r>
              <a:rPr lang="en-GB" sz="4400" dirty="0"/>
              <a:t>H</a:t>
            </a:r>
            <a:r>
              <a:rPr lang="en-GH" sz="4400" dirty="0"/>
              <a:t>uman inhabitants in cold 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0BE72-F7D9-AF92-561D-DEEC7D625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324" y="1979966"/>
            <a:ext cx="2452158" cy="3678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B6207-9BFA-8C8B-CAD8-B701DDCB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482" y="2001217"/>
            <a:ext cx="3063243" cy="212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FF25E-6EEE-3ADA-DF35-30B8539DD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90" b="4535"/>
          <a:stretch/>
        </p:blipFill>
        <p:spPr>
          <a:xfrm>
            <a:off x="8322938" y="4338428"/>
            <a:ext cx="2448841" cy="24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A30B9-F382-C77A-F66A-A536211BA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3" t="290" r="16580" b="-1"/>
          <a:stretch/>
        </p:blipFill>
        <p:spPr>
          <a:xfrm>
            <a:off x="3502732" y="4253270"/>
            <a:ext cx="3593523" cy="2238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C5593-8EB8-0863-A9F9-55C8B4BA2459}"/>
              </a:ext>
            </a:extLst>
          </p:cNvPr>
          <p:cNvSpPr txBox="1"/>
          <p:nvPr/>
        </p:nvSpPr>
        <p:spPr>
          <a:xfrm>
            <a:off x="4227880" y="639633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effectLst/>
                <a:latin typeface="Gill Sans MT" panose="020B0502020104020203" pitchFamily="34" charset="77"/>
                <a:cs typeface="Times New Roman" panose="02020603050405020304" pitchFamily="18" charset="0"/>
              </a:rPr>
              <a:t>(Nesmith, 2020)</a:t>
            </a:r>
            <a:endParaRPr lang="en-GH" sz="2400" dirty="0">
              <a:solidFill>
                <a:schemeClr val="tx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DA719-35D8-582E-BD86-8DF50A211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726" y="2062252"/>
            <a:ext cx="3775950" cy="2120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CC461-4033-85E3-EAC5-5E9F1949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2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10CE-9DB4-BBB7-C153-4119C421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ABC6-1468-F2D2-D86C-8F2B86BB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</a:t>
            </a:r>
            <a:r>
              <a:rPr lang="en-GH" sz="2800" dirty="0"/>
              <a:t>old regions are </a:t>
            </a:r>
            <a:r>
              <a:rPr lang="en-GH" sz="2800" b="1" dirty="0"/>
              <a:t>unique</a:t>
            </a:r>
            <a:r>
              <a:rPr lang="en-GH" sz="2800" dirty="0"/>
              <a:t> and </a:t>
            </a:r>
            <a:r>
              <a:rPr lang="en-GH" sz="2800" b="1" dirty="0"/>
              <a:t>captivating parts </a:t>
            </a:r>
            <a:r>
              <a:rPr lang="en-GH" sz="2800" dirty="0"/>
              <a:t>of our planet that give us a glimpse of the marvels of </a:t>
            </a:r>
            <a:r>
              <a:rPr lang="en-GH" sz="2800" b="1" dirty="0"/>
              <a:t>nature’s adaptability </a:t>
            </a:r>
            <a:r>
              <a:rPr lang="en-GH" sz="2800" dirty="0"/>
              <a:t>and the </a:t>
            </a:r>
            <a:r>
              <a:rPr lang="en-GH" sz="2800" b="1" dirty="0"/>
              <a:t>resilience</a:t>
            </a:r>
            <a:r>
              <a:rPr lang="en-GH" sz="2800" dirty="0"/>
              <a:t> of life in the face of extreme conditions.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7992-1C5D-242A-CEDF-06D702E7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7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10CE-9DB4-BBB7-C153-4119C421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4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ABC6-1468-F2D2-D86C-8F2B86BB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effectLst/>
                <a:latin typeface="Gill Sans MT" panose="020B0502020104020203" pitchFamily="34" charset="77"/>
                <a:cs typeface="Times New Roman" panose="02020603050405020304" pitchFamily="18" charset="0"/>
              </a:rPr>
              <a:t>Nesmith, M., &amp; Nesmith, M. (2020). Winter Survival Tips From People Who Live in Cold-Ass Climates. Retrieved fro</a:t>
            </a:r>
            <a:r>
              <a:rPr lang="en-GB" sz="2000" dirty="0">
                <a:latin typeface="Gill Sans MT" panose="020B0502020104020203" pitchFamily="34" charset="77"/>
                <a:cs typeface="Times New Roman" panose="02020603050405020304" pitchFamily="18" charset="0"/>
              </a:rPr>
              <a:t>m:</a:t>
            </a:r>
            <a:r>
              <a:rPr lang="en-GB" sz="2000" dirty="0">
                <a:effectLst/>
                <a:latin typeface="Gill Sans MT" panose="020B0502020104020203" pitchFamily="34" charset="77"/>
                <a:cs typeface="Times New Roman" panose="02020603050405020304" pitchFamily="18" charset="0"/>
              </a:rPr>
              <a:t> https://repeller.com/how-to-survive-winter-weather-from-people-who-live-in-cold-places/</a:t>
            </a:r>
          </a:p>
          <a:p>
            <a:r>
              <a:rPr lang="en-GB" sz="2000" kern="1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Yung, C. (2007), Why is the equator very hot and the poles very cold?. Hong Kong Observatory. The Government of the Hong Kong Special Administration Region. Retrieved from: </a:t>
            </a:r>
            <a:r>
              <a:rPr lang="en-GB" sz="2000" kern="100" dirty="0" err="1">
                <a:effectLst/>
                <a:latin typeface="Gill Sans MT" panose="020B050202010402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www.hko.gov</a:t>
            </a:r>
            <a:r>
              <a:rPr lang="en-GB" sz="2000" kern="100" dirty="0">
                <a:latin typeface="Gill Sans MT" panose="020B050202010402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/education/edu06nature/</a:t>
            </a:r>
            <a:r>
              <a:rPr lang="en-GB" sz="2000" kern="100" dirty="0" err="1">
                <a:latin typeface="Gill Sans MT" panose="020B050202010402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ele_srad_e</a:t>
            </a:r>
            <a:r>
              <a:rPr lang="en-GB" sz="2000" kern="100" dirty="0">
                <a:latin typeface="Gill Sans MT" panose="020B050202010402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H" sz="2000" kern="1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5C50E-A6F3-D445-8E6E-318E684E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6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7755-F480-B3B5-037D-14E3DAE9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400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36CF-7F53-FD6A-01CB-7B6234BB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05499"/>
          </a:xfrm>
        </p:spPr>
        <p:txBody>
          <a:bodyPr>
            <a:normAutofit/>
          </a:bodyPr>
          <a:lstStyle/>
          <a:p>
            <a:r>
              <a:rPr lang="en-GH" sz="2800" dirty="0"/>
              <a:t>INTRODUCTION TO COLD REGION</a:t>
            </a:r>
          </a:p>
          <a:p>
            <a:r>
              <a:rPr lang="en-GH" sz="2800" dirty="0"/>
              <a:t>GEOGRAPHY AND CHARACTERISTICS OF COLD REGIONS</a:t>
            </a:r>
          </a:p>
          <a:p>
            <a:r>
              <a:rPr lang="en-GH" sz="2800" dirty="0"/>
              <a:t>EXAMPLES OF COLD REGION </a:t>
            </a:r>
          </a:p>
          <a:p>
            <a:r>
              <a:rPr lang="en-GH" sz="2800" dirty="0"/>
              <a:t>FAUNA AND FLORA FOUND IN COLD REGIONS</a:t>
            </a:r>
          </a:p>
          <a:p>
            <a:r>
              <a:rPr lang="en-GH" sz="2800" dirty="0"/>
              <a:t>HUMAN INHABITANTS IN COLD REGIONS </a:t>
            </a:r>
          </a:p>
          <a:p>
            <a:r>
              <a:rPr lang="en-GH" sz="2800" dirty="0"/>
              <a:t>CONCLUSION </a:t>
            </a:r>
          </a:p>
          <a:p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D7C1-4256-DEF6-49D0-40597D0A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4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8ADD-507B-B826-5692-66947863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400" dirty="0"/>
              <a:t>INTRODUCTION TO COLD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AAB9-820F-22C1-D6B7-DDEAA954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97" y="1949002"/>
            <a:ext cx="4847334" cy="4417074"/>
          </a:xfrm>
        </p:spPr>
        <p:txBody>
          <a:bodyPr>
            <a:normAutofit/>
          </a:bodyPr>
          <a:lstStyle/>
          <a:p>
            <a:r>
              <a:rPr lang="en-GH" sz="2800" dirty="0"/>
              <a:t>A cold region is an area that is mostly found near or at the earth’s </a:t>
            </a:r>
            <a:r>
              <a:rPr lang="en-GH" sz="2800" b="1" dirty="0"/>
              <a:t>poles</a:t>
            </a:r>
            <a:r>
              <a:rPr lang="en-GH" sz="2800" dirty="0"/>
              <a:t>. </a:t>
            </a:r>
          </a:p>
          <a:p>
            <a:r>
              <a:rPr lang="en-GB" sz="2800" dirty="0"/>
              <a:t>C</a:t>
            </a:r>
            <a:r>
              <a:rPr lang="en-GH" sz="2800" dirty="0"/>
              <a:t>old regions are found to cover over </a:t>
            </a:r>
            <a:r>
              <a:rPr lang="en-GH" sz="2800" b="1" dirty="0"/>
              <a:t>25%</a:t>
            </a:r>
            <a:r>
              <a:rPr lang="en-GH" sz="2800" dirty="0"/>
              <a:t> of the World’s land surface</a:t>
            </a:r>
          </a:p>
          <a:p>
            <a:r>
              <a:rPr lang="en-GB" sz="2800" dirty="0"/>
              <a:t>T</a:t>
            </a:r>
            <a:r>
              <a:rPr lang="en-GH" sz="2800" dirty="0"/>
              <a:t>hey are found on </a:t>
            </a:r>
            <a:r>
              <a:rPr lang="en-GH" sz="2800" b="1" dirty="0"/>
              <a:t>rocky</a:t>
            </a:r>
            <a:r>
              <a:rPr lang="en-GH" sz="2800" dirty="0"/>
              <a:t>, </a:t>
            </a:r>
            <a:r>
              <a:rPr lang="en-GH" sz="2800" b="1" dirty="0"/>
              <a:t>mountainous</a:t>
            </a:r>
            <a:r>
              <a:rPr lang="en-GH" sz="2800" dirty="0"/>
              <a:t> or </a:t>
            </a:r>
            <a:r>
              <a:rPr lang="en-GH" sz="2800" b="1" dirty="0"/>
              <a:t>barren</a:t>
            </a:r>
            <a:r>
              <a:rPr lang="en-GH" sz="2800" dirty="0"/>
              <a:t> areas.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FB0AE-D682-B389-FED0-C493F05D4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32" y="2004447"/>
            <a:ext cx="6460072" cy="4604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ED053-A6FA-453F-80C9-2727D6B4F4D7}"/>
              </a:ext>
            </a:extLst>
          </p:cNvPr>
          <p:cNvSpPr txBox="1"/>
          <p:nvPr/>
        </p:nvSpPr>
        <p:spPr>
          <a:xfrm>
            <a:off x="8519668" y="1715956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1800" dirty="0"/>
              <a:t>N</a:t>
            </a:r>
            <a:endParaRPr lang="en-G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38E30-8BE0-7632-B5B1-2EC4F56EDF48}"/>
              </a:ext>
            </a:extLst>
          </p:cNvPr>
          <p:cNvSpPr txBox="1"/>
          <p:nvPr/>
        </p:nvSpPr>
        <p:spPr>
          <a:xfrm>
            <a:off x="8667246" y="5839955"/>
            <a:ext cx="730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C53D-C18C-D175-9998-80F40243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0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CDB4-B1C0-6E32-35FE-B911858C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400" dirty="0"/>
              <a:t>GEOGRAPHY OF COLD REGIONS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9CE7-BA4D-5AD6-57D9-3408CA52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H" sz="2800" dirty="0"/>
              <a:t>2 main factors account for regions to be cold on the earth. </a:t>
            </a:r>
            <a:r>
              <a:rPr lang="en-GB" sz="2800" dirty="0"/>
              <a:t>T</a:t>
            </a:r>
            <a:r>
              <a:rPr lang="en-GH" sz="2800" dirty="0"/>
              <a:t>hese are:</a:t>
            </a:r>
          </a:p>
          <a:p>
            <a:pPr lvl="1"/>
            <a:r>
              <a:rPr lang="en-GB" sz="2800" b="1" dirty="0"/>
              <a:t>A</a:t>
            </a:r>
            <a:r>
              <a:rPr lang="en-GH" sz="2800" b="1" dirty="0"/>
              <a:t>ltitude </a:t>
            </a:r>
          </a:p>
          <a:p>
            <a:pPr lvl="1"/>
            <a:r>
              <a:rPr lang="en-GB" sz="2800" b="1" dirty="0"/>
              <a:t>L</a:t>
            </a:r>
            <a:r>
              <a:rPr lang="en-GH" sz="2800" b="1" dirty="0"/>
              <a:t>atitude </a:t>
            </a:r>
          </a:p>
          <a:p>
            <a:pPr marL="324000" lvl="1" indent="0">
              <a:buNone/>
            </a:pPr>
            <a:r>
              <a:rPr lang="en-GH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9DA7-75FA-3FC6-0F83-58692267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0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CDB4-B1C0-6E32-35FE-B911858C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H" sz="4400" dirty="0"/>
              <a:t>GEOGRAPHY OF COLD REGIONS: ALTITUDE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ED1DB-BC7D-70DA-F499-9DF191F02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846" y="1948579"/>
            <a:ext cx="7047457" cy="4674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6F76B-B682-7959-B17E-F05C23B107DB}"/>
              </a:ext>
            </a:extLst>
          </p:cNvPr>
          <p:cNvSpPr txBox="1"/>
          <p:nvPr/>
        </p:nvSpPr>
        <p:spPr>
          <a:xfrm>
            <a:off x="443697" y="3593487"/>
            <a:ext cx="4257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solidFill>
                  <a:schemeClr val="tx2"/>
                </a:solidFill>
              </a:rPr>
              <a:t>As altitude increases, there is a decrease in the level of temperature.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6F8DD-0A31-F094-AF1D-A9F83FD2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4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CDB4-B1C0-6E32-35FE-B911858C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H" sz="4400" dirty="0"/>
              <a:t>GEOGRAPHY OF COLD REGIONS: LATITUDE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5FD0-DB6D-5276-CDB1-D28DF16C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43"/>
          <a:stretch/>
        </p:blipFill>
        <p:spPr>
          <a:xfrm>
            <a:off x="4872942" y="2245489"/>
            <a:ext cx="6858642" cy="41756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EB22A-B14E-BD3D-9CEA-F690D4B035A6}"/>
              </a:ext>
            </a:extLst>
          </p:cNvPr>
          <p:cNvSpPr txBox="1"/>
          <p:nvPr/>
        </p:nvSpPr>
        <p:spPr>
          <a:xfrm>
            <a:off x="8848845" y="2263376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1800" dirty="0"/>
              <a:t>N</a:t>
            </a:r>
            <a:endParaRPr lang="en-G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CEE2-7331-443E-0DD2-BA46D8146DA3}"/>
              </a:ext>
            </a:extLst>
          </p:cNvPr>
          <p:cNvSpPr txBox="1"/>
          <p:nvPr/>
        </p:nvSpPr>
        <p:spPr>
          <a:xfrm>
            <a:off x="8984849" y="6109544"/>
            <a:ext cx="720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EE781-153E-2A7F-84BD-88CCB5EE7902}"/>
              </a:ext>
            </a:extLst>
          </p:cNvPr>
          <p:cNvSpPr txBox="1"/>
          <p:nvPr/>
        </p:nvSpPr>
        <p:spPr>
          <a:xfrm>
            <a:off x="5055244" y="4040627"/>
            <a:ext cx="8096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1800" dirty="0"/>
              <a:t>SUN</a:t>
            </a:r>
            <a:endParaRPr lang="en-G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4F160-A15D-6838-90DF-8B8F6E0E4F61}"/>
              </a:ext>
            </a:extLst>
          </p:cNvPr>
          <p:cNvSpPr txBox="1"/>
          <p:nvPr/>
        </p:nvSpPr>
        <p:spPr>
          <a:xfrm>
            <a:off x="182302" y="2632708"/>
            <a:ext cx="39845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R</a:t>
            </a:r>
            <a:r>
              <a:rPr lang="en-GH" sz="2800" dirty="0">
                <a:solidFill>
                  <a:schemeClr val="tx2"/>
                </a:solidFill>
              </a:rPr>
              <a:t>egions closer to the poles lack sufficient amount of sunlight.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</a:rPr>
              <a:t>T</a:t>
            </a:r>
            <a:r>
              <a:rPr lang="en-GH" sz="2800" dirty="0">
                <a:solidFill>
                  <a:schemeClr val="tx2"/>
                </a:solidFill>
              </a:rPr>
              <a:t>his is because there is a decrease in the magnitude of the sun’s rays (Yung, 2007).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954BD-7AA0-5991-76E8-FAEF5B77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C5FE-754D-DC45-389F-8C6E52B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64202"/>
            <a:ext cx="11029616" cy="1013800"/>
          </a:xfrm>
        </p:spPr>
        <p:txBody>
          <a:bodyPr>
            <a:normAutofit/>
          </a:bodyPr>
          <a:lstStyle/>
          <a:p>
            <a:r>
              <a:rPr lang="en-GH" sz="4400" dirty="0"/>
              <a:t>CHARACTERISTICS OF COLD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9819-F5A8-DE17-F727-C08F227C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6051"/>
          </a:xfrm>
        </p:spPr>
        <p:txBody>
          <a:bodyPr>
            <a:normAutofit/>
          </a:bodyPr>
          <a:lstStyle/>
          <a:p>
            <a:r>
              <a:rPr lang="en-GH" sz="2800" dirty="0"/>
              <a:t>CLIMATE</a:t>
            </a:r>
          </a:p>
          <a:p>
            <a:pPr lvl="1"/>
            <a:r>
              <a:rPr lang="en-GH" sz="2600" dirty="0"/>
              <a:t>TEMPERATURE</a:t>
            </a:r>
          </a:p>
          <a:p>
            <a:pPr lvl="1"/>
            <a:r>
              <a:rPr lang="en-GH" sz="2600" dirty="0"/>
              <a:t>SEASONS</a:t>
            </a:r>
          </a:p>
          <a:p>
            <a:pPr lvl="1"/>
            <a:r>
              <a:rPr lang="en-GH" sz="2800" dirty="0"/>
              <a:t>RAINFALL / PRECIPITATION </a:t>
            </a:r>
          </a:p>
          <a:p>
            <a:r>
              <a:rPr lang="en-GH" sz="2800" dirty="0"/>
              <a:t>SOIL </a:t>
            </a:r>
          </a:p>
          <a:p>
            <a:r>
              <a:rPr lang="en-GH" sz="2800" dirty="0"/>
              <a:t>BIODIVERSITY</a:t>
            </a:r>
          </a:p>
          <a:p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4020F-3E6B-F083-AFBB-49F6C58A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896D-1532-E7AF-5FAA-0449A7F6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7903"/>
            <a:ext cx="11029616" cy="1013800"/>
          </a:xfrm>
        </p:spPr>
        <p:txBody>
          <a:bodyPr>
            <a:noAutofit/>
          </a:bodyPr>
          <a:lstStyle/>
          <a:p>
            <a:r>
              <a:rPr lang="en-GH" sz="4100" dirty="0"/>
              <a:t>WHAT ARE SOME OF THE EXAMPLES OF COLD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C24E-F043-5088-1D8C-DE89EE4F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402919" cy="4486522"/>
          </a:xfrm>
        </p:spPr>
        <p:txBody>
          <a:bodyPr>
            <a:normAutofit/>
          </a:bodyPr>
          <a:lstStyle/>
          <a:p>
            <a:r>
              <a:rPr lang="en-GH" sz="2800" dirty="0"/>
              <a:t>POLAR REGIONS: also termed as </a:t>
            </a:r>
            <a:r>
              <a:rPr lang="en-GH" sz="2800" b="1" dirty="0"/>
              <a:t>frigid zones, </a:t>
            </a:r>
            <a:r>
              <a:rPr lang="en-GH" sz="2800" dirty="0"/>
              <a:t>surround the geographical poles of the earth (</a:t>
            </a:r>
            <a:r>
              <a:rPr lang="en-GH" sz="2800" b="1" dirty="0"/>
              <a:t>North</a:t>
            </a:r>
            <a:r>
              <a:rPr lang="en-GH" sz="2800" dirty="0"/>
              <a:t> and </a:t>
            </a:r>
            <a:r>
              <a:rPr lang="en-GH" sz="2800" b="1" dirty="0"/>
              <a:t>South</a:t>
            </a:r>
            <a:r>
              <a:rPr lang="en-GH" sz="2800" dirty="0"/>
              <a:t> poles).  </a:t>
            </a:r>
            <a:r>
              <a:rPr lang="en-GH" sz="2800" b="1" dirty="0"/>
              <a:t>Arctic</a:t>
            </a:r>
            <a:r>
              <a:rPr lang="en-GH" sz="2800" dirty="0"/>
              <a:t> and </a:t>
            </a:r>
            <a:r>
              <a:rPr lang="en-GH" sz="2800" b="1" dirty="0"/>
              <a:t>Antarctic</a:t>
            </a:r>
            <a:r>
              <a:rPr lang="en-GH" sz="2800" dirty="0"/>
              <a:t> regions fall under the polar region. </a:t>
            </a:r>
          </a:p>
          <a:p>
            <a:r>
              <a:rPr lang="en-GH" sz="2800" dirty="0"/>
              <a:t>Norway, Siberia, Denmark, Russia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B967E-AB38-30CD-10D1-9705D1F7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291" y="2013368"/>
            <a:ext cx="5608154" cy="44865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4AD24-9905-D24A-32F1-8477A61C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8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896D-1532-E7AF-5FAA-0449A7F6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7903"/>
            <a:ext cx="11029616" cy="1013800"/>
          </a:xfrm>
        </p:spPr>
        <p:txBody>
          <a:bodyPr>
            <a:noAutofit/>
          </a:bodyPr>
          <a:lstStyle/>
          <a:p>
            <a:r>
              <a:rPr lang="en-GH" sz="4100" dirty="0"/>
              <a:t>WHAT ARE SOME OF THE EXAMPLES OF COLD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C24E-F043-5088-1D8C-DE89EE4F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0229562" cy="3678303"/>
          </a:xfrm>
        </p:spPr>
        <p:txBody>
          <a:bodyPr>
            <a:normAutofit fontScale="92500" lnSpcReduction="10000"/>
          </a:bodyPr>
          <a:lstStyle/>
          <a:p>
            <a:r>
              <a:rPr lang="en-GH" sz="2800" dirty="0"/>
              <a:t>TUNDRA: sometimes called </a:t>
            </a:r>
            <a:r>
              <a:rPr lang="en-GH" sz="2800" b="1" dirty="0"/>
              <a:t>cold</a:t>
            </a:r>
            <a:r>
              <a:rPr lang="en-GH" sz="2800" dirty="0"/>
              <a:t> </a:t>
            </a:r>
            <a:r>
              <a:rPr lang="en-GH" sz="2800" b="1" dirty="0"/>
              <a:t>desert</a:t>
            </a:r>
            <a:r>
              <a:rPr lang="en-GH" sz="2800" dirty="0"/>
              <a:t>, is a treeless region found mostly in the Arctic and on top of mountains, where the climate is </a:t>
            </a:r>
            <a:r>
              <a:rPr lang="en-GH" sz="2800" b="1" dirty="0"/>
              <a:t>cold</a:t>
            </a:r>
            <a:r>
              <a:rPr lang="en-GH" sz="2800" dirty="0"/>
              <a:t> and </a:t>
            </a:r>
            <a:r>
              <a:rPr lang="en-GH" sz="2800" b="1" dirty="0"/>
              <a:t>windy</a:t>
            </a:r>
            <a:r>
              <a:rPr lang="en-GH" sz="2800" dirty="0"/>
              <a:t> and rainfall is </a:t>
            </a:r>
            <a:r>
              <a:rPr lang="en-GH" sz="2800" b="1" dirty="0"/>
              <a:t>scant</a:t>
            </a:r>
            <a:r>
              <a:rPr lang="en-GH" sz="2800" dirty="0"/>
              <a:t>. </a:t>
            </a:r>
          </a:p>
          <a:p>
            <a:r>
              <a:rPr lang="en-GB" sz="2800" dirty="0"/>
              <a:t>A</a:t>
            </a:r>
            <a:r>
              <a:rPr lang="en-GH" sz="2800" dirty="0"/>
              <a:t>laska, Canada, Greenland, Iceland etc. </a:t>
            </a:r>
          </a:p>
          <a:p>
            <a:r>
              <a:rPr lang="en-GB" sz="3000" dirty="0"/>
              <a:t>Some types are:</a:t>
            </a:r>
          </a:p>
          <a:p>
            <a:pPr lvl="1"/>
            <a:r>
              <a:rPr lang="en-GB" sz="2400" dirty="0"/>
              <a:t>Arctic tundra </a:t>
            </a:r>
          </a:p>
          <a:p>
            <a:pPr lvl="1"/>
            <a:r>
              <a:rPr lang="en-GB" sz="2600" dirty="0"/>
              <a:t>Alpine tundra </a:t>
            </a:r>
          </a:p>
          <a:p>
            <a:pPr lvl="1"/>
            <a:r>
              <a:rPr lang="en-GB" sz="2600" dirty="0"/>
              <a:t>Antarctic tundra </a:t>
            </a:r>
            <a:endParaRPr lang="en-GH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11D81-BC69-AAB1-E149-2A154E7D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34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{12CB0B64-17D3-D346-AFA0-F6A816E997A2}tf10001123</Template>
  <TotalTime>901</TotalTime>
  <Words>523</Words>
  <Application>Microsoft Macintosh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Times New Roman</vt:lpstr>
      <vt:lpstr>Wingdings 2</vt:lpstr>
      <vt:lpstr>Dividend</vt:lpstr>
      <vt:lpstr>PowerPoint Presentation</vt:lpstr>
      <vt:lpstr>PRESENTATION OUTLINE</vt:lpstr>
      <vt:lpstr>INTRODUCTION TO COLD REGION</vt:lpstr>
      <vt:lpstr>GEOGRAPHY OF COLD REGIONS </vt:lpstr>
      <vt:lpstr>GEOGRAPHY OF COLD REGIONS: ALTITUDE </vt:lpstr>
      <vt:lpstr>GEOGRAPHY OF COLD REGIONS: LATITUDE </vt:lpstr>
      <vt:lpstr>CHARACTERISTICS OF COLD REGIONS</vt:lpstr>
      <vt:lpstr>WHAT ARE SOME OF THE EXAMPLES OF COLD REGIONS?</vt:lpstr>
      <vt:lpstr>WHAT ARE SOME OF THE EXAMPLES OF COLD REGIONS?</vt:lpstr>
      <vt:lpstr>WHAT ARE SOME OF THE EXAMPLES OF COLD REGIONS?</vt:lpstr>
      <vt:lpstr>Characteristics of FAUNA IN COLD REGIONS</vt:lpstr>
      <vt:lpstr>EXAMPLES of FAUNA IN COLD REGIONS</vt:lpstr>
      <vt:lpstr>Characteristics of FLORA IN COLD REGIONS</vt:lpstr>
      <vt:lpstr>Human inhabitants in cold regions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Opoku Agyemang</dc:creator>
  <cp:lastModifiedBy>Michael Opoku Agyemang</cp:lastModifiedBy>
  <cp:revision>6</cp:revision>
  <dcterms:created xsi:type="dcterms:W3CDTF">2023-06-14T21:48:51Z</dcterms:created>
  <dcterms:modified xsi:type="dcterms:W3CDTF">2023-06-15T13:32:22Z</dcterms:modified>
</cp:coreProperties>
</file>